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notesMasterIdLst>
    <p:notesMasterId r:id="rId36"/>
  </p:notesMasterIdLst>
  <p:sldIdLst>
    <p:sldId id="256" r:id="rId2"/>
    <p:sldId id="289" r:id="rId3"/>
    <p:sldId id="275" r:id="rId4"/>
    <p:sldId id="287" r:id="rId5"/>
    <p:sldId id="304" r:id="rId6"/>
    <p:sldId id="305" r:id="rId7"/>
    <p:sldId id="274" r:id="rId8"/>
    <p:sldId id="307" r:id="rId9"/>
    <p:sldId id="319" r:id="rId10"/>
    <p:sldId id="280" r:id="rId11"/>
    <p:sldId id="295" r:id="rId12"/>
    <p:sldId id="309" r:id="rId13"/>
    <p:sldId id="321" r:id="rId14"/>
    <p:sldId id="471" r:id="rId15"/>
    <p:sldId id="311" r:id="rId16"/>
    <p:sldId id="313" r:id="rId17"/>
    <p:sldId id="476" r:id="rId18"/>
    <p:sldId id="324" r:id="rId19"/>
    <p:sldId id="329" r:id="rId20"/>
    <p:sldId id="332" r:id="rId21"/>
    <p:sldId id="330" r:id="rId22"/>
    <p:sldId id="326" r:id="rId23"/>
    <p:sldId id="322" r:id="rId24"/>
    <p:sldId id="315" r:id="rId25"/>
    <p:sldId id="316" r:id="rId26"/>
    <p:sldId id="317" r:id="rId27"/>
    <p:sldId id="331" r:id="rId28"/>
    <p:sldId id="469" r:id="rId29"/>
    <p:sldId id="282" r:id="rId30"/>
    <p:sldId id="477" r:id="rId31"/>
    <p:sldId id="278" r:id="rId32"/>
    <p:sldId id="277" r:id="rId33"/>
    <p:sldId id="473" r:id="rId34"/>
    <p:sldId id="474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94434" autoAdjust="0"/>
  </p:normalViewPr>
  <p:slideViewPr>
    <p:cSldViewPr snapToGrid="0">
      <p:cViewPr varScale="1">
        <p:scale>
          <a:sx n="67" d="100"/>
          <a:sy n="67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046F9-BB0B-48F9-B862-0F7E1D8FFC00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AACFB-07A8-4AAE-A092-F1F5607B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36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ACFB-07A8-4AAE-A092-F1F5607B87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9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ACFB-07A8-4AAE-A092-F1F5607B87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1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AACFB-07A8-4AAE-A092-F1F5607B87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4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958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73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71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1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0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64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54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981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75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08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97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TX-McGill/NeuroTechX-McGill-2019/" TargetMode="External"/><Relationship Id="rId3" Type="http://schemas.openxmlformats.org/officeDocument/2006/relationships/hyperlink" Target="https://dphhs.mt.gov/schoolhealth/chronichealth/neurologicaldisorders" TargetMode="External"/><Relationship Id="rId7" Type="http://schemas.openxmlformats.org/officeDocument/2006/relationships/hyperlink" Target="https://www.electrical4u.com/band-stop-notch-filter/" TargetMode="External"/><Relationship Id="rId2" Type="http://schemas.openxmlformats.org/officeDocument/2006/relationships/hyperlink" Target="https://www.ncbi.nlm.nih.gov/pmc/articles/PMC549115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lectrical4u.com/butterworth-filter/" TargetMode="External"/><Relationship Id="rId5" Type="http://schemas.openxmlformats.org/officeDocument/2006/relationships/hyperlink" Target="https://www.theguardian.com/uk/2012/aug/22/tony-nicklinson-right-to-die-case" TargetMode="External"/><Relationship Id="rId4" Type="http://schemas.openxmlformats.org/officeDocument/2006/relationships/hyperlink" Target="https://www.researchgate.net/publication/50986080_A_case_study_of_Locked-In-Syndrome_Psychological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9062" y="0"/>
            <a:ext cx="10058400" cy="356616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 BASED BRAIN CONTROLLED WHEEL CHAIR</a:t>
            </a:r>
            <a:endParaRPr lang="en-US" sz="5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7263" y="4325112"/>
            <a:ext cx="10490199" cy="2029463"/>
          </a:xfrm>
        </p:spPr>
        <p:txBody>
          <a:bodyPr>
            <a:normAutofit/>
          </a:bodyPr>
          <a:lstStyle/>
          <a:p>
            <a:r>
              <a:rPr lang="en-US" dirty="0" smtClean="0"/>
              <a:t>       </a:t>
            </a:r>
            <a:r>
              <a:rPr lang="en-US" sz="1600" b="1" dirty="0" smtClean="0">
                <a:solidFill>
                  <a:schemeClr val="tx1"/>
                </a:solidFill>
              </a:rPr>
              <a:t>SUPERVISOR: </a:t>
            </a:r>
            <a:r>
              <a:rPr lang="en-US" sz="1600" b="1" dirty="0">
                <a:solidFill>
                  <a:schemeClr val="tx1"/>
                </a:solidFill>
              </a:rPr>
              <a:t>D</a:t>
            </a:r>
            <a:r>
              <a:rPr lang="en-US" sz="1600" b="1" dirty="0" smtClean="0">
                <a:solidFill>
                  <a:schemeClr val="tx1"/>
                </a:solidFill>
              </a:rPr>
              <a:t>R OMAIR INAM</a:t>
            </a:r>
          </a:p>
          <a:p>
            <a:r>
              <a:rPr lang="en-US" sz="1600" b="1" dirty="0" smtClean="0">
                <a:solidFill>
                  <a:schemeClr val="tx1"/>
                </a:solidFill>
              </a:rPr>
              <a:t>CO-SUPERVISOR: </a:t>
            </a:r>
            <a:r>
              <a:rPr lang="en-US" sz="1600" b="1" dirty="0">
                <a:solidFill>
                  <a:schemeClr val="tx1"/>
                </a:solidFill>
              </a:rPr>
              <a:t>D</a:t>
            </a:r>
            <a:r>
              <a:rPr lang="en-US" sz="1600" b="1" dirty="0" smtClean="0">
                <a:solidFill>
                  <a:schemeClr val="tx1"/>
                </a:solidFill>
              </a:rPr>
              <a:t>R MEHMOOD QURESHI</a:t>
            </a:r>
          </a:p>
          <a:p>
            <a:pPr algn="r"/>
            <a:r>
              <a:rPr lang="en-US" sz="1600" b="1" dirty="0" smtClean="0">
                <a:solidFill>
                  <a:schemeClr val="tx1"/>
                </a:solidFill>
              </a:rPr>
              <a:t>GROUP MEMBERS: MEHAR DIL [FA18-BCE-031] </a:t>
            </a:r>
          </a:p>
          <a:p>
            <a:pPr algn="r"/>
            <a:r>
              <a:rPr lang="en-US" sz="1600" b="1" dirty="0" smtClean="0">
                <a:solidFill>
                  <a:schemeClr val="tx1"/>
                </a:solidFill>
              </a:rPr>
              <a:t>HUZAIFA MAQSOOD[FA18-BCE-025]</a:t>
            </a:r>
          </a:p>
          <a:p>
            <a:pPr algn="r"/>
            <a:r>
              <a:rPr lang="en-US" sz="1600" b="1" dirty="0" smtClean="0">
                <a:solidFill>
                  <a:schemeClr val="tx1"/>
                </a:solidFill>
              </a:rPr>
              <a:t>HIRA SHAHID[FA18-BCE-024</a:t>
            </a:r>
            <a:r>
              <a:rPr lang="en-US" sz="1600" b="1" dirty="0" smtClean="0"/>
              <a:t>]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657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288" y="542926"/>
            <a:ext cx="9884091" cy="1300162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Related Work:</a:t>
            </a:r>
            <a:endParaRPr lang="en-US" sz="4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588" y="1843088"/>
            <a:ext cx="9884091" cy="40260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u="sng" dirty="0">
                <a:solidFill>
                  <a:schemeClr val="tx1"/>
                </a:solidFill>
              </a:rPr>
              <a:t>EEG-Based Brain-Controlled Wheelchair with Four Different Stimuli </a:t>
            </a:r>
            <a:r>
              <a:rPr lang="en-US" b="1" u="sng" dirty="0" smtClean="0">
                <a:solidFill>
                  <a:schemeClr val="tx1"/>
                </a:solidFill>
              </a:rPr>
              <a:t>Frequencies(2016): </a:t>
            </a:r>
            <a:r>
              <a:rPr lang="en-US" b="1" u="sng" dirty="0" smtClean="0">
                <a:solidFill>
                  <a:schemeClr val="tx1"/>
                </a:solidFill>
              </a:rPr>
              <a:t>[6]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tx1"/>
                </a:solidFill>
              </a:rPr>
              <a:t>It </a:t>
            </a:r>
            <a:r>
              <a:rPr lang="en-US" dirty="0">
                <a:solidFill>
                  <a:schemeClr val="tx1"/>
                </a:solidFill>
              </a:rPr>
              <a:t>used the adaptive-network based fuzzy inference system algorithm to control electronic </a:t>
            </a:r>
            <a:r>
              <a:rPr lang="en-US" dirty="0" smtClean="0">
                <a:solidFill>
                  <a:schemeClr val="tx1"/>
                </a:solidFill>
              </a:rPr>
              <a:t>    wheelchair </a:t>
            </a:r>
            <a:r>
              <a:rPr lang="en-US" dirty="0">
                <a:solidFill>
                  <a:schemeClr val="tx1"/>
                </a:solidFill>
              </a:rPr>
              <a:t>movement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b="1" u="sng" dirty="0" smtClean="0">
                <a:solidFill>
                  <a:schemeClr val="tx1"/>
                </a:solidFill>
              </a:rPr>
              <a:t>Mind wave wheelchair system(2021): </a:t>
            </a:r>
            <a:r>
              <a:rPr lang="en-US" b="1" u="sng" dirty="0" smtClean="0">
                <a:solidFill>
                  <a:schemeClr val="tx1"/>
                </a:solidFill>
              </a:rPr>
              <a:t>[7]</a:t>
            </a:r>
            <a:endParaRPr lang="en-US" b="1" u="sng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They used Electroencephalography </a:t>
            </a:r>
            <a:r>
              <a:rPr lang="en-US" dirty="0">
                <a:solidFill>
                  <a:schemeClr val="tx1"/>
                </a:solidFill>
              </a:rPr>
              <a:t>(EEG) signal manipulation </a:t>
            </a:r>
            <a:r>
              <a:rPr lang="en-US" dirty="0" smtClean="0">
                <a:solidFill>
                  <a:schemeClr val="tx1"/>
                </a:solidFill>
              </a:rPr>
              <a:t>with the </a:t>
            </a:r>
            <a:r>
              <a:rPr lang="en-US" dirty="0">
                <a:solidFill>
                  <a:schemeClr val="tx1"/>
                </a:solidFill>
              </a:rPr>
              <a:t>Brain-Computer Interface (BCI) </a:t>
            </a:r>
            <a:r>
              <a:rPr lang="en-US" dirty="0" smtClean="0">
                <a:solidFill>
                  <a:schemeClr val="tx1"/>
                </a:solidFill>
              </a:rPr>
              <a:t>which is </a:t>
            </a:r>
            <a:r>
              <a:rPr lang="en-US" dirty="0">
                <a:solidFill>
                  <a:schemeClr val="tx1"/>
                </a:solidFill>
              </a:rPr>
              <a:t>an emerging technology designed to convert brainwave to real </a:t>
            </a:r>
            <a:r>
              <a:rPr lang="en-US" dirty="0" smtClean="0">
                <a:solidFill>
                  <a:schemeClr val="tx1"/>
                </a:solidFill>
              </a:rPr>
              <a:t>action.</a:t>
            </a:r>
          </a:p>
        </p:txBody>
      </p:sp>
    </p:spTree>
    <p:extLst>
      <p:ext uri="{BB962C8B-B14F-4D97-AF65-F5344CB8AC3E}">
        <p14:creationId xmlns:p14="http://schemas.microsoft.com/office/powerpoint/2010/main" val="105310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71538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 Proposed Methodology: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238" y="1879010"/>
            <a:ext cx="11129962" cy="430053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          </a:t>
            </a:r>
            <a:r>
              <a:rPr lang="en-US" sz="2800" b="1" dirty="0" smtClean="0">
                <a:solidFill>
                  <a:schemeClr val="tx1"/>
                </a:solidFill>
              </a:rPr>
              <a:t>Working </a:t>
            </a:r>
            <a:r>
              <a:rPr lang="en-US" sz="2800" b="1" dirty="0" smtClean="0">
                <a:solidFill>
                  <a:schemeClr val="tx1"/>
                </a:solidFill>
              </a:rPr>
              <a:t>Diagram</a:t>
            </a:r>
            <a:endParaRPr lang="en-US" sz="2800" b="1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31054" y="2672276"/>
            <a:ext cx="1724314" cy="1733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09856" y="3515458"/>
            <a:ext cx="1547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Brainlink</a:t>
            </a:r>
            <a:r>
              <a:rPr lang="en-US" dirty="0" smtClean="0"/>
              <a:t> </a:t>
            </a:r>
            <a:r>
              <a:rPr lang="en-US" dirty="0" err="1" smtClean="0"/>
              <a:t>Mindwave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EEG Headset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875295" y="2658045"/>
            <a:ext cx="2795859" cy="200854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80996" y="2658044"/>
            <a:ext cx="1772205" cy="200854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182020" y="2787840"/>
            <a:ext cx="2228157" cy="552675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Signal</a:t>
            </a:r>
          </a:p>
          <a:p>
            <a:pPr algn="ctr"/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239810" y="3398650"/>
            <a:ext cx="2170368" cy="56861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810645" y="3379064"/>
            <a:ext cx="102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Machine</a:t>
            </a:r>
          </a:p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2877" y="4132260"/>
            <a:ext cx="184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Software Module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085907" y="3250025"/>
            <a:ext cx="125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Hardware     Module</a:t>
            </a:r>
            <a:endParaRPr lang="en-US" sz="2000" b="1" dirty="0"/>
          </a:p>
        </p:txBody>
      </p:sp>
      <p:sp>
        <p:nvSpPr>
          <p:cNvPr id="36" name="Right Arrow 35"/>
          <p:cNvSpPr/>
          <p:nvPr/>
        </p:nvSpPr>
        <p:spPr>
          <a:xfrm>
            <a:off x="3187263" y="3467753"/>
            <a:ext cx="655111" cy="301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rved Up Arrow 37"/>
          <p:cNvSpPr/>
          <p:nvPr/>
        </p:nvSpPr>
        <p:spPr>
          <a:xfrm>
            <a:off x="5093207" y="4677603"/>
            <a:ext cx="2458023" cy="90605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535209" y="2702945"/>
            <a:ext cx="1708788" cy="19746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285" y="2817455"/>
            <a:ext cx="1631656" cy="143031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705937" y="4108063"/>
            <a:ext cx="141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Wheelchair </a:t>
            </a:r>
          </a:p>
          <a:p>
            <a:r>
              <a:rPr lang="en-US" dirty="0" smtClean="0"/>
              <a:t>    Model 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>
            <a:off x="8609571" y="3370132"/>
            <a:ext cx="869268" cy="290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122162" y="3189494"/>
            <a:ext cx="930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609571" y="360517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1054" y="4436742"/>
            <a:ext cx="17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Acquisition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Module 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3" t="15256" r="5556" b="17707"/>
          <a:stretch/>
        </p:blipFill>
        <p:spPr>
          <a:xfrm>
            <a:off x="1729011" y="2749812"/>
            <a:ext cx="1039862" cy="79838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687487" y="4677603"/>
            <a:ext cx="1432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Mechanical /</a:t>
            </a:r>
          </a:p>
          <a:p>
            <a:r>
              <a:rPr lang="en-US" b="1" dirty="0" smtClean="0"/>
              <a:t>Electrical </a:t>
            </a:r>
          </a:p>
          <a:p>
            <a:r>
              <a:rPr lang="en-US" b="1" dirty="0" smtClean="0"/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0042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6" grpId="0"/>
      <p:bldP spid="17" grpId="0" animBg="1"/>
      <p:bldP spid="19" grpId="0" animBg="1"/>
      <p:bldP spid="20" grpId="0" animBg="1"/>
      <p:bldP spid="21" grpId="0" animBg="1"/>
      <p:bldP spid="22" grpId="0"/>
      <p:bldP spid="23" grpId="0"/>
      <p:bldP spid="35" grpId="0"/>
      <p:bldP spid="36" grpId="0" animBg="1"/>
      <p:bldP spid="38" grpId="0" animBg="1"/>
      <p:bldP spid="39" grpId="0" animBg="1"/>
      <p:bldP spid="42" grpId="0"/>
      <p:bldP spid="43" grpId="0" animBg="1"/>
      <p:bldP spid="44" grpId="0"/>
      <p:bldP spid="45" grpId="0"/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4" y="286603"/>
            <a:ext cx="10255566" cy="1450757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sz="4400" b="1" dirty="0" smtClean="0">
                <a:solidFill>
                  <a:schemeClr val="tx1"/>
                </a:solidFill>
              </a:rPr>
              <a:t>Data Acquisition (1/2)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7317" y="1588559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0" indent="0">
              <a:buNone/>
            </a:pPr>
            <a:r>
              <a:rPr lang="en-US" b="1" dirty="0" err="1">
                <a:solidFill>
                  <a:schemeClr val="tx1"/>
                </a:solidFill>
              </a:rPr>
              <a:t>Brainlink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Mindwave</a:t>
            </a:r>
            <a:r>
              <a:rPr lang="en-US" b="1" dirty="0">
                <a:solidFill>
                  <a:schemeClr val="tx1"/>
                </a:solidFill>
              </a:rPr>
              <a:t> EEG Headset: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 smtClean="0"/>
              <a:t>Brainlink</a:t>
            </a:r>
            <a:r>
              <a:rPr lang="en-US" dirty="0" smtClean="0"/>
              <a:t> </a:t>
            </a:r>
            <a:r>
              <a:rPr lang="en-US" dirty="0"/>
              <a:t>Lite EEG Dry Electrode Headband Mind Control Brainwave </a:t>
            </a:r>
            <a:r>
              <a:rPr lang="en-US" dirty="0" smtClean="0"/>
              <a:t>Feedback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Connect Via: </a:t>
            </a:r>
            <a:r>
              <a:rPr lang="en-US" dirty="0" smtClean="0"/>
              <a:t>Bluetooth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Baud Rate: 57600 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Transmission range: </a:t>
            </a:r>
            <a:r>
              <a:rPr lang="en-US" dirty="0" smtClean="0"/>
              <a:t>10m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Data transmission: UART 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Three Dry electrodes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736627" y="4471988"/>
            <a:ext cx="2407091" cy="122849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835" y="4663648"/>
            <a:ext cx="999831" cy="853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589" y="4663648"/>
            <a:ext cx="1027826" cy="73702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58589" y="5695752"/>
            <a:ext cx="185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Brain’s Electrical </a:t>
            </a:r>
          </a:p>
          <a:p>
            <a:r>
              <a:rPr lang="en-US" dirty="0" smtClean="0"/>
              <a:t>Activity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2771775"/>
            <a:ext cx="3085568" cy="14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53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5770" y="297176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Data Acquisition (2/2)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8767" y="1945746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Detection </a:t>
            </a:r>
            <a:r>
              <a:rPr lang="en-US" dirty="0" smtClean="0"/>
              <a:t>of Jaw </a:t>
            </a:r>
            <a:r>
              <a:rPr lang="en-US" dirty="0" smtClean="0"/>
              <a:t>Movement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Alpha </a:t>
            </a:r>
            <a:r>
              <a:rPr lang="en-US" dirty="0"/>
              <a:t>Waves (8-12Hz</a:t>
            </a:r>
            <a:r>
              <a:rPr lang="en-US" dirty="0" smtClean="0"/>
              <a:t>)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Beta </a:t>
            </a:r>
            <a:r>
              <a:rPr lang="en-US" dirty="0"/>
              <a:t>Waves (13-20Hz)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Gamma </a:t>
            </a:r>
            <a:r>
              <a:rPr lang="en-US" dirty="0"/>
              <a:t>Waves (20-200Hz</a:t>
            </a:r>
            <a:r>
              <a:rPr lang="en-US" dirty="0" smtClean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Serial Communication between headset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and Bluetooth.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 UART Communication Protocol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526607" y="3753241"/>
            <a:ext cx="259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</a:t>
            </a:r>
            <a:r>
              <a:rPr lang="en-US" b="1" dirty="0" smtClean="0"/>
              <a:t>Acquisition Module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8455538" y="2063747"/>
            <a:ext cx="2622713" cy="17224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549" y="3024986"/>
            <a:ext cx="1286367" cy="6401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0209" y="2134973"/>
            <a:ext cx="975551" cy="821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403" y="2103442"/>
            <a:ext cx="801694" cy="643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402593" y="2313168"/>
            <a:ext cx="672744" cy="256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6607" y="2439271"/>
            <a:ext cx="627942" cy="1036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097" y="4522675"/>
            <a:ext cx="1029641" cy="4429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289" y="4322649"/>
            <a:ext cx="842962" cy="842962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0" idx="3"/>
            <a:endCxn id="23" idx="1"/>
          </p:cNvCxnSpPr>
          <p:nvPr/>
        </p:nvCxnSpPr>
        <p:spPr>
          <a:xfrm flipV="1">
            <a:off x="9644738" y="4744130"/>
            <a:ext cx="59055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75271" y="5037022"/>
            <a:ext cx="776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Master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10323473" y="5076314"/>
            <a:ext cx="6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Slave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741404" y="5349919"/>
            <a:ext cx="2282741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Serial Communication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63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4" grpId="0" animBg="1"/>
      <p:bldP spid="25" grpId="0"/>
      <p:bldP spid="28" grpId="0"/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Signal Processing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Waveforms: [8]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Alpha </a:t>
            </a:r>
            <a:r>
              <a:rPr lang="en-US" dirty="0" smtClean="0"/>
              <a:t>Waves: Routine </a:t>
            </a:r>
            <a:r>
              <a:rPr lang="en-US" dirty="0"/>
              <a:t>Motor Activities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Beta </a:t>
            </a:r>
            <a:r>
              <a:rPr lang="en-US" dirty="0" smtClean="0"/>
              <a:t>Waves: Attention </a:t>
            </a:r>
            <a:r>
              <a:rPr lang="en-US" dirty="0"/>
              <a:t>Problem Solving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Gamma </a:t>
            </a:r>
            <a:r>
              <a:rPr lang="en-US" dirty="0" smtClean="0"/>
              <a:t>Waves: Intense </a:t>
            </a:r>
            <a:r>
              <a:rPr lang="en-US" dirty="0"/>
              <a:t>Mental </a:t>
            </a:r>
            <a:r>
              <a:rPr lang="en-US" dirty="0" smtClean="0"/>
              <a:t>Thinking</a:t>
            </a: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Butterworth </a:t>
            </a:r>
            <a:r>
              <a:rPr lang="en-US" b="1" dirty="0"/>
              <a:t>Band Pass Filter: [9</a:t>
            </a:r>
            <a:r>
              <a:rPr lang="en-US" b="1" dirty="0" smtClean="0"/>
              <a:t>]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Bandpass</a:t>
            </a:r>
            <a:r>
              <a:rPr lang="en-US" dirty="0"/>
              <a:t> filter the signal between </a:t>
            </a:r>
            <a:r>
              <a:rPr lang="en-US" dirty="0" smtClean="0"/>
              <a:t>1-13Hz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Notch Filter: [10]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B</a:t>
            </a:r>
            <a:r>
              <a:rPr lang="en-US" dirty="0" smtClean="0"/>
              <a:t>and </a:t>
            </a:r>
            <a:r>
              <a:rPr lang="en-US" dirty="0"/>
              <a:t>stop filter.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F</a:t>
            </a:r>
            <a:r>
              <a:rPr lang="en-US" dirty="0" smtClean="0"/>
              <a:t>ilter the signal </a:t>
            </a:r>
            <a:r>
              <a:rPr lang="en-US" dirty="0"/>
              <a:t>at </a:t>
            </a:r>
            <a:r>
              <a:rPr lang="en-US" dirty="0" smtClean="0"/>
              <a:t>13Hz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49286" y="2789682"/>
            <a:ext cx="1892076" cy="179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41362" y="4711253"/>
            <a:ext cx="26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Signal Processing Module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225371" y="2789682"/>
            <a:ext cx="7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Filters</a:t>
            </a:r>
            <a:endParaRPr lang="en-US" b="1" dirty="0"/>
          </a:p>
        </p:txBody>
      </p:sp>
      <p:sp>
        <p:nvSpPr>
          <p:cNvPr id="7" name="Rounded Rectangle 6"/>
          <p:cNvSpPr/>
          <p:nvPr/>
        </p:nvSpPr>
        <p:spPr>
          <a:xfrm>
            <a:off x="5886451" y="3187792"/>
            <a:ext cx="1656628" cy="60064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Butterworth</a:t>
            </a:r>
          </a:p>
          <a:p>
            <a:pPr algn="ctr"/>
            <a:r>
              <a:rPr lang="en-US" dirty="0" err="1" smtClean="0"/>
              <a:t>Bandpass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886451" y="3896807"/>
            <a:ext cx="1634484" cy="5715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Notch Filter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87464" y="2789682"/>
            <a:ext cx="1507738" cy="17915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8305652" y="2849073"/>
            <a:ext cx="1291666" cy="93936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Random Forest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33362" y="3896807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Machine </a:t>
            </a:r>
          </a:p>
          <a:p>
            <a:r>
              <a:rPr lang="en-US" b="1" dirty="0" smtClean="0"/>
              <a:t>Learning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4" idx="3"/>
            <a:endCxn id="9" idx="1"/>
          </p:cNvCxnSpPr>
          <p:nvPr/>
        </p:nvCxnSpPr>
        <p:spPr>
          <a:xfrm flipV="1">
            <a:off x="7641362" y="3685468"/>
            <a:ext cx="546102" cy="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6200000">
            <a:off x="7572261" y="3921797"/>
            <a:ext cx="833360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Alpha waves </a:t>
            </a:r>
            <a:endParaRPr lang="en-US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10294905" y="2789682"/>
            <a:ext cx="1104084" cy="17915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557" y="2970158"/>
            <a:ext cx="968767" cy="11746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04655" y="4140644"/>
            <a:ext cx="112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Hardware</a:t>
            </a:r>
            <a:endParaRPr lang="en-US" b="1" dirty="0"/>
          </a:p>
        </p:txBody>
      </p:sp>
      <p:cxnSp>
        <p:nvCxnSpPr>
          <p:cNvPr id="17" name="Straight Arrow Connector 16"/>
          <p:cNvCxnSpPr>
            <a:stCxn id="9" idx="3"/>
            <a:endCxn id="14" idx="1"/>
          </p:cNvCxnSpPr>
          <p:nvPr/>
        </p:nvCxnSpPr>
        <p:spPr>
          <a:xfrm>
            <a:off x="9695202" y="3685468"/>
            <a:ext cx="5997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0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 animBg="1"/>
      <p:bldP spid="8" grpId="0" animBg="1"/>
      <p:bldP spid="9" grpId="0" animBg="1"/>
      <p:bldP spid="10" grpId="0" animBg="1"/>
      <p:bldP spid="11" grpId="0"/>
      <p:bldP spid="13" grpId="0" animBg="1"/>
      <p:bldP spid="14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018" y="292212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Machine Learning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018" y="1941489"/>
            <a:ext cx="5703571" cy="4155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 smtClean="0"/>
              <a:t>Artificial Models: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Random </a:t>
            </a:r>
            <a:r>
              <a:rPr lang="en-US" b="1" dirty="0" smtClean="0"/>
              <a:t>Forest Classifier</a:t>
            </a:r>
            <a:r>
              <a:rPr lang="en-US" b="1" dirty="0" smtClean="0"/>
              <a:t>: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Machine Learning Algorithm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Performs Regression tasks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Performs Classification tasks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This </a:t>
            </a:r>
            <a:r>
              <a:rPr lang="en-US" dirty="0" smtClean="0"/>
              <a:t>model gives predicted </a:t>
            </a:r>
            <a:r>
              <a:rPr lang="en-US" dirty="0" smtClean="0"/>
              <a:t>output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435" y="2248524"/>
            <a:ext cx="4757288" cy="322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0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Data Sets [</a:t>
            </a:r>
            <a:r>
              <a:rPr lang="en-US" sz="4400" b="1" dirty="0" smtClean="0">
                <a:solidFill>
                  <a:schemeClr val="tx1"/>
                </a:solidFill>
              </a:rPr>
              <a:t>11] </a:t>
            </a:r>
            <a:r>
              <a:rPr lang="en-US" sz="4400" b="1" dirty="0" smtClean="0">
                <a:solidFill>
                  <a:schemeClr val="tx1"/>
                </a:solidFill>
              </a:rPr>
              <a:t>[</a:t>
            </a:r>
            <a:r>
              <a:rPr lang="en-US" sz="4400" b="1" dirty="0" smtClean="0">
                <a:solidFill>
                  <a:schemeClr val="tx1"/>
                </a:solidFill>
              </a:rPr>
              <a:t>12]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097280" y="2043111"/>
            <a:ext cx="5589269" cy="44005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300" b="1" u="sng" dirty="0" smtClean="0"/>
              <a:t> </a:t>
            </a:r>
            <a:r>
              <a:rPr lang="en-US" sz="2900" b="1" u="sng" dirty="0" smtClean="0"/>
              <a:t>Source: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McGill </a:t>
            </a:r>
            <a:r>
              <a:rPr lang="en-US" sz="1800" dirty="0" smtClean="0"/>
              <a:t>University Faculties of Arts, Science</a:t>
            </a:r>
          </a:p>
          <a:p>
            <a:pPr marL="0" indent="0">
              <a:buNone/>
            </a:pPr>
            <a:r>
              <a:rPr lang="en-US" sz="1800" dirty="0" smtClean="0"/>
              <a:t>    </a:t>
            </a:r>
            <a:r>
              <a:rPr lang="en-US" sz="1800" dirty="0" smtClean="0"/>
              <a:t>and </a:t>
            </a:r>
            <a:r>
              <a:rPr lang="en-US" sz="1800" dirty="0" smtClean="0"/>
              <a:t>Engineering, University of Montreal, </a:t>
            </a:r>
          </a:p>
          <a:p>
            <a:pPr marL="0" indent="0">
              <a:buNone/>
            </a:pPr>
            <a:r>
              <a:rPr lang="en-US" sz="1800" dirty="0" smtClean="0"/>
              <a:t>    </a:t>
            </a:r>
            <a:r>
              <a:rPr lang="en-US" sz="1800" dirty="0" smtClean="0"/>
              <a:t>Canada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Marley </a:t>
            </a:r>
            <a:r>
              <a:rPr lang="en-US" sz="1800" dirty="0" err="1" smtClean="0"/>
              <a:t>Xiong</a:t>
            </a:r>
            <a:r>
              <a:rPr lang="en-US" sz="1800" dirty="0" smtClean="0"/>
              <a:t> , </a:t>
            </a:r>
            <a:r>
              <a:rPr lang="en-US" sz="1800" dirty="0" err="1" smtClean="0"/>
              <a:t>Jenisha</a:t>
            </a:r>
            <a:r>
              <a:rPr lang="en-US" sz="1800" dirty="0" smtClean="0"/>
              <a:t> Patel and </a:t>
            </a:r>
            <a:r>
              <a:rPr lang="en-US" sz="1800" dirty="0" err="1" smtClean="0"/>
              <a:t>Raffi</a:t>
            </a:r>
            <a:r>
              <a:rPr lang="en-US" sz="1800" dirty="0" smtClean="0"/>
              <a:t> Hotter.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 35 different Healthy Person 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Sample </a:t>
            </a:r>
            <a:r>
              <a:rPr lang="en-US" sz="1800" dirty="0" smtClean="0"/>
              <a:t>Rate = </a:t>
            </a:r>
            <a:r>
              <a:rPr lang="en-US" sz="1800" dirty="0" smtClean="0"/>
              <a:t>255Hz</a:t>
            </a:r>
            <a:endParaRPr lang="en-US" sz="18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 smtClean="0"/>
              <a:t>Used </a:t>
            </a:r>
            <a:r>
              <a:rPr lang="en-US" sz="1800" dirty="0" err="1" smtClean="0"/>
              <a:t>Keras</a:t>
            </a:r>
            <a:r>
              <a:rPr lang="en-US" sz="1800" dirty="0" smtClean="0"/>
              <a:t> API for </a:t>
            </a:r>
            <a:r>
              <a:rPr lang="en-US" sz="1800" dirty="0" smtClean="0"/>
              <a:t>training</a:t>
            </a:r>
            <a:endParaRPr lang="en-US" sz="1800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17619" y="5178861"/>
            <a:ext cx="2025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of the Data Set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702" y="1891258"/>
            <a:ext cx="4247396" cy="3224301"/>
          </a:xfrm>
        </p:spPr>
      </p:pic>
    </p:spTree>
    <p:extLst>
      <p:ext uri="{BB962C8B-B14F-4D97-AF65-F5344CB8AC3E}">
        <p14:creationId xmlns:p14="http://schemas.microsoft.com/office/powerpoint/2010/main" val="4290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Model Structure 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175386" cy="391048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30 inputs.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Outputs = 2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Four functions 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Left, Right, Forward and Rest.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3 Hidden Layers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215062" y="2386012"/>
            <a:ext cx="542926" cy="314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15063" y="2957511"/>
            <a:ext cx="542925" cy="3429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36494" y="4371973"/>
            <a:ext cx="521494" cy="371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xn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8101012" y="2386012"/>
            <a:ext cx="414337" cy="41433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101012" y="2971798"/>
            <a:ext cx="414337" cy="4286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069579" y="4382686"/>
            <a:ext cx="385763" cy="41433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3"/>
            <a:endCxn id="7" idx="2"/>
          </p:cNvCxnSpPr>
          <p:nvPr/>
        </p:nvCxnSpPr>
        <p:spPr>
          <a:xfrm>
            <a:off x="6757988" y="2543175"/>
            <a:ext cx="1343024" cy="50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8" idx="2"/>
          </p:cNvCxnSpPr>
          <p:nvPr/>
        </p:nvCxnSpPr>
        <p:spPr>
          <a:xfrm>
            <a:off x="6757988" y="2543175"/>
            <a:ext cx="1343024" cy="64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3"/>
          </p:cNvCxnSpPr>
          <p:nvPr/>
        </p:nvCxnSpPr>
        <p:spPr>
          <a:xfrm>
            <a:off x="6757988" y="2543175"/>
            <a:ext cx="1343024" cy="1028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9" idx="2"/>
          </p:cNvCxnSpPr>
          <p:nvPr/>
        </p:nvCxnSpPr>
        <p:spPr>
          <a:xfrm>
            <a:off x="6757988" y="2543175"/>
            <a:ext cx="1311591" cy="204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7" idx="2"/>
          </p:cNvCxnSpPr>
          <p:nvPr/>
        </p:nvCxnSpPr>
        <p:spPr>
          <a:xfrm flipV="1">
            <a:off x="6757988" y="2593181"/>
            <a:ext cx="1343024" cy="53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8" idx="2"/>
          </p:cNvCxnSpPr>
          <p:nvPr/>
        </p:nvCxnSpPr>
        <p:spPr>
          <a:xfrm>
            <a:off x="6757988" y="3128962"/>
            <a:ext cx="1343024" cy="5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</p:cNvCxnSpPr>
          <p:nvPr/>
        </p:nvCxnSpPr>
        <p:spPr>
          <a:xfrm>
            <a:off x="6757988" y="3128962"/>
            <a:ext cx="1343024" cy="44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3"/>
            <a:endCxn id="9" idx="2"/>
          </p:cNvCxnSpPr>
          <p:nvPr/>
        </p:nvCxnSpPr>
        <p:spPr>
          <a:xfrm>
            <a:off x="6757988" y="3128962"/>
            <a:ext cx="1311591" cy="1460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9" idx="2"/>
          </p:cNvCxnSpPr>
          <p:nvPr/>
        </p:nvCxnSpPr>
        <p:spPr>
          <a:xfrm>
            <a:off x="6757988" y="4557711"/>
            <a:ext cx="1311591" cy="32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3"/>
            <a:endCxn id="8" idx="2"/>
          </p:cNvCxnSpPr>
          <p:nvPr/>
        </p:nvCxnSpPr>
        <p:spPr>
          <a:xfrm flipV="1">
            <a:off x="6757988" y="3186111"/>
            <a:ext cx="1343024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7" idx="2"/>
          </p:cNvCxnSpPr>
          <p:nvPr/>
        </p:nvCxnSpPr>
        <p:spPr>
          <a:xfrm flipV="1">
            <a:off x="6757988" y="2593181"/>
            <a:ext cx="1343024" cy="1964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486525" y="3532584"/>
            <a:ext cx="45719" cy="642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86525" y="3939777"/>
            <a:ext cx="45719" cy="635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6502955" y="4164804"/>
            <a:ext cx="45719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486525" y="3760469"/>
            <a:ext cx="45719" cy="664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38171" y="356829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241027" y="3773683"/>
            <a:ext cx="45719" cy="5500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62461" y="4197661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8239601" y="4003353"/>
            <a:ext cx="45719" cy="550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6" idx="3"/>
          </p:cNvCxnSpPr>
          <p:nvPr/>
        </p:nvCxnSpPr>
        <p:spPr>
          <a:xfrm flipV="1">
            <a:off x="6757988" y="3532584"/>
            <a:ext cx="1311591" cy="102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015411" y="2593181"/>
            <a:ext cx="428625" cy="378617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015411" y="3186109"/>
            <a:ext cx="428625" cy="38218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015410" y="4164804"/>
            <a:ext cx="428625" cy="392908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215438" y="376046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215438" y="3939777"/>
            <a:ext cx="45719" cy="635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>
            <a:stCxn id="7" idx="6"/>
            <a:endCxn id="30" idx="2"/>
          </p:cNvCxnSpPr>
          <p:nvPr/>
        </p:nvCxnSpPr>
        <p:spPr>
          <a:xfrm>
            <a:off x="8515349" y="2593181"/>
            <a:ext cx="500062" cy="189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6"/>
            <a:endCxn id="31" idx="2"/>
          </p:cNvCxnSpPr>
          <p:nvPr/>
        </p:nvCxnSpPr>
        <p:spPr>
          <a:xfrm>
            <a:off x="8515349" y="2593181"/>
            <a:ext cx="500062" cy="78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6"/>
            <a:endCxn id="32" idx="1"/>
          </p:cNvCxnSpPr>
          <p:nvPr/>
        </p:nvCxnSpPr>
        <p:spPr>
          <a:xfrm>
            <a:off x="8515349" y="2593181"/>
            <a:ext cx="562832" cy="162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6"/>
          </p:cNvCxnSpPr>
          <p:nvPr/>
        </p:nvCxnSpPr>
        <p:spPr>
          <a:xfrm>
            <a:off x="8515349" y="2593181"/>
            <a:ext cx="560068" cy="116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" idx="6"/>
            <a:endCxn id="30" idx="2"/>
          </p:cNvCxnSpPr>
          <p:nvPr/>
        </p:nvCxnSpPr>
        <p:spPr>
          <a:xfrm flipV="1">
            <a:off x="8515349" y="2782490"/>
            <a:ext cx="500062" cy="403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31" idx="2"/>
          </p:cNvCxnSpPr>
          <p:nvPr/>
        </p:nvCxnSpPr>
        <p:spPr>
          <a:xfrm>
            <a:off x="8515349" y="3186111"/>
            <a:ext cx="500062" cy="19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8" idx="6"/>
          </p:cNvCxnSpPr>
          <p:nvPr/>
        </p:nvCxnSpPr>
        <p:spPr>
          <a:xfrm>
            <a:off x="8515349" y="3186111"/>
            <a:ext cx="560068" cy="572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8" idx="6"/>
            <a:endCxn id="32" idx="1"/>
          </p:cNvCxnSpPr>
          <p:nvPr/>
        </p:nvCxnSpPr>
        <p:spPr>
          <a:xfrm>
            <a:off x="8515349" y="3186111"/>
            <a:ext cx="562832" cy="103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9" idx="6"/>
            <a:endCxn id="32" idx="1"/>
          </p:cNvCxnSpPr>
          <p:nvPr/>
        </p:nvCxnSpPr>
        <p:spPr>
          <a:xfrm flipV="1">
            <a:off x="8455342" y="4222344"/>
            <a:ext cx="622839" cy="36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6"/>
          </p:cNvCxnSpPr>
          <p:nvPr/>
        </p:nvCxnSpPr>
        <p:spPr>
          <a:xfrm flipV="1">
            <a:off x="8455342" y="3724754"/>
            <a:ext cx="560068" cy="865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9" idx="6"/>
            <a:endCxn id="31" idx="2"/>
          </p:cNvCxnSpPr>
          <p:nvPr/>
        </p:nvCxnSpPr>
        <p:spPr>
          <a:xfrm flipV="1">
            <a:off x="8455342" y="3377204"/>
            <a:ext cx="560069" cy="121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6"/>
            <a:endCxn id="30" idx="2"/>
          </p:cNvCxnSpPr>
          <p:nvPr/>
        </p:nvCxnSpPr>
        <p:spPr>
          <a:xfrm flipV="1">
            <a:off x="8455342" y="2782490"/>
            <a:ext cx="560069" cy="1807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9858373" y="3132140"/>
            <a:ext cx="400052" cy="40044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9858373" y="3929057"/>
            <a:ext cx="428627" cy="44290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30" idx="5"/>
            <a:endCxn id="47" idx="2"/>
          </p:cNvCxnSpPr>
          <p:nvPr/>
        </p:nvCxnSpPr>
        <p:spPr>
          <a:xfrm>
            <a:off x="9381265" y="2916351"/>
            <a:ext cx="477108" cy="416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5"/>
            <a:endCxn id="48" idx="1"/>
          </p:cNvCxnSpPr>
          <p:nvPr/>
        </p:nvCxnSpPr>
        <p:spPr>
          <a:xfrm>
            <a:off x="9381265" y="2916351"/>
            <a:ext cx="539879" cy="1077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6"/>
            <a:endCxn id="47" idx="2"/>
          </p:cNvCxnSpPr>
          <p:nvPr/>
        </p:nvCxnSpPr>
        <p:spPr>
          <a:xfrm flipV="1">
            <a:off x="9444036" y="3332362"/>
            <a:ext cx="414337" cy="44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1" idx="6"/>
            <a:endCxn id="48" idx="1"/>
          </p:cNvCxnSpPr>
          <p:nvPr/>
        </p:nvCxnSpPr>
        <p:spPr>
          <a:xfrm>
            <a:off x="9444036" y="3377204"/>
            <a:ext cx="477108" cy="61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32" idx="6"/>
            <a:endCxn id="48" idx="1"/>
          </p:cNvCxnSpPr>
          <p:nvPr/>
        </p:nvCxnSpPr>
        <p:spPr>
          <a:xfrm flipV="1">
            <a:off x="9444035" y="3993920"/>
            <a:ext cx="477109" cy="367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2" idx="6"/>
            <a:endCxn id="47" idx="2"/>
          </p:cNvCxnSpPr>
          <p:nvPr/>
        </p:nvCxnSpPr>
        <p:spPr>
          <a:xfrm flipV="1">
            <a:off x="9444035" y="3332362"/>
            <a:ext cx="414338" cy="1028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200000">
            <a:off x="5446686" y="3432493"/>
            <a:ext cx="119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5400000">
            <a:off x="9752247" y="3492891"/>
            <a:ext cx="141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 Layer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984144" y="2000068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Layers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234022" y="4639861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ReLU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509796" y="4652217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2">
                    <a:lumMod val="50000"/>
                  </a:schemeClr>
                </a:solidFill>
              </a:rPr>
              <a:t>ReLU</a:t>
            </a:r>
            <a:endParaRPr lang="en-US" sz="1200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476979" y="4361258"/>
            <a:ext cx="7056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Sigmoid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function</a:t>
            </a:r>
          </a:p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084804" y="4729162"/>
            <a:ext cx="904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</a:rPr>
              <a:t>30 inputs 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984144" y="4772024"/>
            <a:ext cx="6951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  20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neurons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56077" y="4529257"/>
            <a:ext cx="695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  10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neurons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098525" y="4326877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    2  </a:t>
            </a:r>
          </a:p>
          <a:p>
            <a:r>
              <a:rPr lang="en-US" sz="1200" dirty="0" smtClean="0">
                <a:solidFill>
                  <a:schemeClr val="bg2">
                    <a:lumMod val="50000"/>
                  </a:schemeClr>
                </a:solidFill>
              </a:rPr>
              <a:t>outputs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9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39" y="394977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Model 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7200" y="1845734"/>
            <a:ext cx="493776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Used </a:t>
            </a:r>
            <a:r>
              <a:rPr lang="en-US" dirty="0" smtClean="0"/>
              <a:t>Dense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Random </a:t>
            </a:r>
            <a:r>
              <a:rPr lang="en-US" dirty="0" smtClean="0"/>
              <a:t>Forest Classifier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Epochs </a:t>
            </a:r>
            <a:r>
              <a:rPr lang="en-US" dirty="0" smtClean="0"/>
              <a:t>= 10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Adam </a:t>
            </a:r>
            <a:r>
              <a:rPr lang="en-US" dirty="0" smtClean="0"/>
              <a:t>Optimizer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Activation Functions: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ReLU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Sigmoid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12923" y="4489283"/>
            <a:ext cx="1858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Training </a:t>
            </a:r>
            <a:r>
              <a:rPr lang="en-US" dirty="0" smtClean="0"/>
              <a:t>a </a:t>
            </a:r>
            <a:r>
              <a:rPr lang="en-US" dirty="0" smtClean="0"/>
              <a:t>Model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464" y="2085975"/>
            <a:ext cx="5545899" cy="3167074"/>
          </a:xfrm>
        </p:spPr>
      </p:pic>
    </p:spTree>
    <p:extLst>
      <p:ext uri="{BB962C8B-B14F-4D97-AF65-F5344CB8AC3E}">
        <p14:creationId xmlns:p14="http://schemas.microsoft.com/office/powerpoint/2010/main" val="776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Validation</a:t>
            </a:r>
            <a:endParaRPr lang="en-US" sz="4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4465" y="2310872"/>
            <a:ext cx="4646295" cy="32755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Obtained Accuracy : 84%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Confusion Matrix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514850" y="1847965"/>
            <a:ext cx="6640830" cy="42013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9424" y="5977881"/>
            <a:ext cx="2814639" cy="371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 Result of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6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5854" y="272316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Outline: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2996" y="1845735"/>
            <a:ext cx="493776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Problem Statement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Key Contributions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Overview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Methodology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Results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Summary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Project Timeline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Bibliography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7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ML to C-Code Implementation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29" y="2131484"/>
            <a:ext cx="4937760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Libraries used: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Training Model 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NumPy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Sklearn</a:t>
            </a:r>
            <a:endParaRPr lang="en-US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ML </a:t>
            </a:r>
            <a:r>
              <a:rPr lang="en-US" dirty="0"/>
              <a:t>to </a:t>
            </a:r>
            <a:r>
              <a:rPr lang="en-US" dirty="0" smtClean="0"/>
              <a:t>C-code: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 err="1" smtClean="0"/>
              <a:t>MicroML</a:t>
            </a:r>
            <a:r>
              <a:rPr lang="en-US" dirty="0" smtClean="0"/>
              <a:t> gen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03131" y="2651045"/>
            <a:ext cx="1000125" cy="98583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82869" y="2671760"/>
            <a:ext cx="1403007" cy="1000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65543" y="2686049"/>
            <a:ext cx="957262" cy="100012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948" y="2862946"/>
            <a:ext cx="666749" cy="66674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26736" y="2987157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C-code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48218" y="2848657"/>
            <a:ext cx="927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Training</a:t>
            </a:r>
          </a:p>
          <a:p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93413" y="3636882"/>
            <a:ext cx="876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Jupyter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85455" y="3686175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IDE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66060" y="3706592"/>
            <a:ext cx="98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Arduino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UNO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6" idx="1"/>
          </p:cNvCxnSpPr>
          <p:nvPr/>
        </p:nvCxnSpPr>
        <p:spPr>
          <a:xfrm flipV="1">
            <a:off x="7003256" y="3171823"/>
            <a:ext cx="879613" cy="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3"/>
            <a:endCxn id="7" idx="1"/>
          </p:cNvCxnSpPr>
          <p:nvPr/>
        </p:nvCxnSpPr>
        <p:spPr>
          <a:xfrm>
            <a:off x="9285876" y="3171823"/>
            <a:ext cx="779667" cy="142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98894" y="3186111"/>
            <a:ext cx="978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accent1"/>
                </a:solidFill>
              </a:rPr>
              <a:t>MicroML</a:t>
            </a:r>
            <a:r>
              <a:rPr lang="en-US" sz="1600" dirty="0" smtClean="0">
                <a:solidFill>
                  <a:schemeClr val="accent1"/>
                </a:solidFill>
              </a:rPr>
              <a:t> </a:t>
            </a:r>
          </a:p>
          <a:p>
            <a:r>
              <a:rPr lang="en-US" sz="1600" dirty="0" smtClean="0">
                <a:solidFill>
                  <a:schemeClr val="accent1"/>
                </a:solidFill>
              </a:rPr>
              <a:t> Library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47546" y="3143963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Output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32" name="Straight Arrow Connector 31"/>
          <p:cNvCxnSpPr>
            <a:endCxn id="5" idx="1"/>
          </p:cNvCxnSpPr>
          <p:nvPr/>
        </p:nvCxnSpPr>
        <p:spPr>
          <a:xfrm>
            <a:off x="5268551" y="3139944"/>
            <a:ext cx="734580" cy="40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314804" y="3139944"/>
            <a:ext cx="627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</a:rPr>
              <a:t>Input</a:t>
            </a:r>
          </a:p>
          <a:p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6798" y="2655747"/>
            <a:ext cx="65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1"/>
                </a:solidFill>
              </a:rPr>
              <a:t>  NN</a:t>
            </a:r>
          </a:p>
          <a:p>
            <a:r>
              <a:rPr lang="en-US" sz="1400" dirty="0" smtClean="0">
                <a:solidFill>
                  <a:schemeClr val="accent1"/>
                </a:solidFill>
              </a:rPr>
              <a:t>Model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Hardware Working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chemeClr val="tx1"/>
                </a:solidFill>
              </a:rPr>
              <a:t>Diagram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25" y="2066925"/>
            <a:ext cx="6848475" cy="3581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8926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Project Hardware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    </a:t>
            </a:r>
            <a:r>
              <a:rPr lang="en-US" b="1" dirty="0" err="1" smtClean="0">
                <a:solidFill>
                  <a:schemeClr val="tx1"/>
                </a:solidFill>
              </a:rPr>
              <a:t>Brainlink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mindwave</a:t>
            </a:r>
            <a:r>
              <a:rPr lang="en-US" b="1" dirty="0" smtClean="0">
                <a:solidFill>
                  <a:schemeClr val="tx1"/>
                </a:solidFill>
              </a:rPr>
              <a:t> EEG Headset: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86" y="2582863"/>
            <a:ext cx="4504266" cy="337820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   </a:t>
            </a:r>
            <a:r>
              <a:rPr lang="en-US" b="1" dirty="0" err="1" smtClean="0">
                <a:solidFill>
                  <a:schemeClr val="tx1"/>
                </a:solidFill>
              </a:rPr>
              <a:t>WheelChair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Prototype: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2582863"/>
            <a:ext cx="4243388" cy="3378200"/>
          </a:xfrm>
        </p:spPr>
      </p:pic>
    </p:spTree>
    <p:extLst>
      <p:ext uri="{BB962C8B-B14F-4D97-AF65-F5344CB8AC3E}">
        <p14:creationId xmlns:p14="http://schemas.microsoft.com/office/powerpoint/2010/main" val="224578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3018" y="272316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Hardware Components: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3018" y="2017184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Brainlink</a:t>
            </a:r>
            <a:r>
              <a:rPr lang="en-US" dirty="0" smtClean="0"/>
              <a:t> </a:t>
            </a:r>
            <a:r>
              <a:rPr lang="en-US" dirty="0" err="1" smtClean="0"/>
              <a:t>mindwave</a:t>
            </a:r>
            <a:r>
              <a:rPr lang="en-US" dirty="0" smtClean="0"/>
              <a:t> </a:t>
            </a:r>
            <a:r>
              <a:rPr lang="en-US" dirty="0" smtClean="0"/>
              <a:t>EEG </a:t>
            </a:r>
            <a:r>
              <a:rPr lang="en-US" dirty="0" smtClean="0"/>
              <a:t>Headset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smtClean="0"/>
              <a:t>UNO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16V Battery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L298 </a:t>
            </a:r>
            <a:r>
              <a:rPr lang="en-US" dirty="0" smtClean="0"/>
              <a:t>Motor </a:t>
            </a:r>
            <a:r>
              <a:rPr lang="en-US" dirty="0" smtClean="0"/>
              <a:t>Driver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DC </a:t>
            </a:r>
            <a:r>
              <a:rPr lang="en-US" dirty="0" smtClean="0"/>
              <a:t>Motor x </a:t>
            </a:r>
            <a:r>
              <a:rPr lang="en-US" dirty="0" smtClean="0"/>
              <a:t>2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HC-06 </a:t>
            </a:r>
            <a:r>
              <a:rPr lang="en-US" dirty="0" smtClean="0"/>
              <a:t>Bluetooth Module x </a:t>
            </a:r>
            <a:r>
              <a:rPr lang="en-US" dirty="0" smtClean="0"/>
              <a:t>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83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Results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75" y="1846052"/>
            <a:ext cx="2441575" cy="4340579"/>
          </a:xfrm>
        </p:spPr>
      </p:pic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1388745" y="1938992"/>
            <a:ext cx="5029200" cy="41546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Brain Controlled Wheelchair prototype based on Artificial Intelligence is designed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Wheelchair model move around using brain waves based on Jaw movements acquired by EEG headset.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Wheelchair Prototype moves right, left , backward, forward and rest as we clench our jaw right, left, fully clench, loosen clench and then no clench respectively.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8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93" y="272316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Project Working </a:t>
            </a:r>
            <a:r>
              <a:rPr lang="en-US" sz="4400" b="1" dirty="0" smtClean="0">
                <a:solidFill>
                  <a:schemeClr val="tx1"/>
                </a:solidFill>
              </a:rPr>
              <a:t>Video</a:t>
            </a:r>
            <a:endParaRPr lang="en-US" sz="4400" b="1" dirty="0">
              <a:solidFill>
                <a:schemeClr val="tx1"/>
              </a:solidFill>
            </a:endParaRPr>
          </a:p>
        </p:txBody>
      </p:sp>
      <p:pic>
        <p:nvPicPr>
          <p:cNvPr id="4" name="WhatsApp Video 2022-06-10 at 00.42.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4443413" y="1900238"/>
            <a:ext cx="4314825" cy="4300537"/>
          </a:xfrm>
        </p:spPr>
      </p:pic>
    </p:spTree>
    <p:extLst>
      <p:ext uri="{BB962C8B-B14F-4D97-AF65-F5344CB8AC3E}">
        <p14:creationId xmlns:p14="http://schemas.microsoft.com/office/powerpoint/2010/main" val="92657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73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Summary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Project works on Jaw movements in form brainwaves.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These brain waves acquired through EEG headset in form of signals.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Signals are processed in </a:t>
            </a:r>
            <a:r>
              <a:rPr lang="en-US" dirty="0" err="1" smtClean="0"/>
              <a:t>Jupyter</a:t>
            </a:r>
            <a:r>
              <a:rPr lang="en-US" dirty="0" smtClean="0"/>
              <a:t> Notebook to give output in form of alpha waves.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Trained ANN model using different datasets which further performs motor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Trained data is burnt on </a:t>
            </a:r>
            <a:r>
              <a:rPr lang="en-US" dirty="0" err="1" smtClean="0"/>
              <a:t>Arduino</a:t>
            </a:r>
            <a:r>
              <a:rPr lang="en-US" dirty="0" smtClean="0"/>
              <a:t> to drive wheelchair using C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  Thus, wheelchair model moves to provide assistance to LIS Patients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  An AI(Artificial Intelligence) based Brain Controlled Wheel Chair prototype is our final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51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Limitations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7305" y="1988609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Interfacing of EEG Headset with PC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Loading ANN Model on </a:t>
            </a:r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Uno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Corruption of large data in Serial Communication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Selection of EEG Headset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Large noise detection in motion signals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Desired EEG Headset was expensive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An abundance of time was consumed in import of EEG Headset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Future Work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7293" y="196003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 Implementation using more advanced Artificial Intelligence Models.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More Machine Learning algorithms can be implemented with convergent of Random Forest.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</a:t>
            </a:r>
            <a:r>
              <a:rPr lang="en-US" dirty="0" smtClean="0"/>
              <a:t>More features can be added like location tracking and heartbeat tracking.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 More Accuracy  can be achieved.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 More sensitivity can be maintained.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 This work with more amendments can be introduced in to market.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576" y="338417"/>
            <a:ext cx="9656948" cy="140053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Project </a:t>
            </a:r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Timeline</a:t>
            </a:r>
            <a:endParaRPr lang="en-US" sz="4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4" y="2400300"/>
            <a:ext cx="9687085" cy="2428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665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7661" y="495524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Problem Statement:</a:t>
            </a:r>
            <a:endParaRPr lang="en-US" sz="4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0203" y="1990724"/>
            <a:ext cx="9626601" cy="3910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>
              <a:solidFill>
                <a:schemeClr val="tx1"/>
              </a:solidFill>
            </a:endParaRPr>
          </a:p>
          <a:p>
            <a:pPr marL="0" indent="0" algn="ctr">
              <a:buNone/>
            </a:pPr>
            <a:r>
              <a:rPr lang="en-US" sz="3200" dirty="0" smtClean="0">
                <a:solidFill>
                  <a:schemeClr val="tx1"/>
                </a:solidFill>
              </a:rPr>
              <a:t>“ </a:t>
            </a:r>
            <a:r>
              <a:rPr lang="en-US" sz="2400" dirty="0" smtClean="0">
                <a:solidFill>
                  <a:schemeClr val="tx1"/>
                </a:solidFill>
              </a:rPr>
              <a:t> There is </a:t>
            </a:r>
            <a:r>
              <a:rPr lang="en-US" sz="2400" dirty="0">
                <a:solidFill>
                  <a:schemeClr val="tx1"/>
                </a:solidFill>
              </a:rPr>
              <a:t>n</a:t>
            </a:r>
            <a:r>
              <a:rPr lang="en-US" sz="2400" dirty="0" smtClean="0">
                <a:solidFill>
                  <a:schemeClr val="tx1"/>
                </a:solidFill>
              </a:rPr>
              <a:t>o cure or proper treatment for Locked-In Syndrome, therefore LIS patients always rely on external assistance. LIS Patients are dependent on nutritional and physical therapies to live a better and healthy life” </a:t>
            </a:r>
          </a:p>
        </p:txBody>
      </p:sp>
    </p:spTree>
    <p:extLst>
      <p:ext uri="{BB962C8B-B14F-4D97-AF65-F5344CB8AC3E}">
        <p14:creationId xmlns:p14="http://schemas.microsoft.com/office/powerpoint/2010/main" val="275455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  <a:cs typeface="Arial" panose="020B0604020202020204" pitchFamily="34" charset="0"/>
              </a:rPr>
              <a:t>Bibliography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4075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https://www.ncbi.nlm.nih.gov/pmc/articles/PMC549115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[2] </a:t>
            </a:r>
            <a:r>
              <a:rPr lang="en-US" dirty="0">
                <a:hlinkClick r:id="rId3"/>
              </a:rPr>
              <a:t>https://dphhs.mt.gov/schoolhealth/chronichealth/neurologicaldisorders</a:t>
            </a:r>
            <a:r>
              <a:rPr lang="en-US" dirty="0"/>
              <a:t>.</a:t>
            </a:r>
          </a:p>
          <a:p>
            <a:r>
              <a:rPr lang="en-US" dirty="0" smtClean="0"/>
              <a:t>[3] </a:t>
            </a:r>
            <a:r>
              <a:rPr lang="en-US" dirty="0"/>
              <a:t>A case study of Locked-In-Syndrome: </a:t>
            </a:r>
            <a:r>
              <a:rPr lang="en-US" dirty="0" err="1"/>
              <a:t>Psychologicaland</a:t>
            </a:r>
            <a:r>
              <a:rPr lang="en-US" dirty="0"/>
              <a:t> personal perspectives .[online].Available at: </a:t>
            </a:r>
            <a:r>
              <a:rPr lang="en-US" dirty="0">
                <a:hlinkClick r:id="rId4"/>
              </a:rPr>
              <a:t>https://www.researchgate.net/publication/50986080_A_case_study_of_Locked-In-Syndrome_Psychological</a:t>
            </a:r>
            <a:endParaRPr lang="en-US" dirty="0"/>
          </a:p>
          <a:p>
            <a:r>
              <a:rPr lang="en-US" dirty="0" smtClean="0"/>
              <a:t>[4] </a:t>
            </a:r>
            <a:r>
              <a:rPr lang="en-US" dirty="0">
                <a:hlinkClick r:id="rId5"/>
              </a:rPr>
              <a:t>https://www.theguardian.com/uk/2012/aug/22/tony-nicklinson-right-to-die-case</a:t>
            </a:r>
            <a:endParaRPr lang="en-US" dirty="0"/>
          </a:p>
          <a:p>
            <a:r>
              <a:rPr lang="en-US" dirty="0" smtClean="0"/>
              <a:t>[5] </a:t>
            </a:r>
            <a:r>
              <a:rPr lang="en-US" dirty="0"/>
              <a:t>Mohammad </a:t>
            </a:r>
            <a:r>
              <a:rPr lang="en-US" dirty="0" err="1"/>
              <a:t>Monirujjaman</a:t>
            </a:r>
            <a:r>
              <a:rPr lang="en-US" dirty="0"/>
              <a:t> Khan1,* , </a:t>
            </a:r>
            <a:r>
              <a:rPr lang="en-US" dirty="0" err="1"/>
              <a:t>Shamsun</a:t>
            </a:r>
            <a:r>
              <a:rPr lang="en-US" dirty="0"/>
              <a:t> </a:t>
            </a:r>
            <a:r>
              <a:rPr lang="en-US" dirty="0" err="1"/>
              <a:t>Nahar</a:t>
            </a:r>
            <a:r>
              <a:rPr lang="en-US" dirty="0"/>
              <a:t> Safa1 , </a:t>
            </a:r>
            <a:r>
              <a:rPr lang="en-US" dirty="0" err="1"/>
              <a:t>Minhazul</a:t>
            </a:r>
            <a:r>
              <a:rPr lang="en-US" dirty="0"/>
              <a:t> </a:t>
            </a:r>
            <a:r>
              <a:rPr lang="en-US" dirty="0" err="1"/>
              <a:t>Hoque</a:t>
            </a:r>
            <a:r>
              <a:rPr lang="en-US" dirty="0"/>
              <a:t> </a:t>
            </a:r>
            <a:r>
              <a:rPr lang="en-US" dirty="0" err="1"/>
              <a:t>Ashik</a:t>
            </a:r>
            <a:r>
              <a:rPr lang="en-US" dirty="0"/>
              <a:t> 1 , </a:t>
            </a:r>
            <a:r>
              <a:rPr lang="en-US" dirty="0" err="1"/>
              <a:t>Mehedi</a:t>
            </a:r>
            <a:r>
              <a:rPr lang="en-US" dirty="0"/>
              <a:t> Masud2 and Mohammed A. </a:t>
            </a:r>
            <a:r>
              <a:rPr lang="en-US" dirty="0" err="1"/>
              <a:t>AlZain"Research</a:t>
            </a:r>
            <a:r>
              <a:rPr lang="en-US" dirty="0"/>
              <a:t> and Development of a Brain-Controlled Wheelchair for Paralyzed Patients "vol. 123, no. 12, pp. 50–54, 2015.</a:t>
            </a:r>
          </a:p>
          <a:p>
            <a:r>
              <a:rPr lang="en-US" dirty="0" smtClean="0"/>
              <a:t>[5] </a:t>
            </a:r>
            <a:r>
              <a:rPr lang="en-US" dirty="0" err="1"/>
              <a:t>Arjon</a:t>
            </a:r>
            <a:r>
              <a:rPr lang="en-US" dirty="0"/>
              <a:t> Turnip, Member, IEEE, Demi </a:t>
            </a:r>
            <a:r>
              <a:rPr lang="en-US" dirty="0" err="1"/>
              <a:t>Soetraprawata</a:t>
            </a:r>
            <a:r>
              <a:rPr lang="en-US" dirty="0"/>
              <a:t>, Mardi Turnip, </a:t>
            </a:r>
            <a:r>
              <a:rPr lang="en-US" dirty="0" err="1"/>
              <a:t>Endra</a:t>
            </a:r>
            <a:r>
              <a:rPr lang="en-US" dirty="0"/>
              <a:t> </a:t>
            </a:r>
            <a:r>
              <a:rPr lang="en-US" dirty="0" err="1"/>
              <a:t>Joelianto</a:t>
            </a:r>
            <a:r>
              <a:rPr lang="en-US" dirty="0"/>
              <a:t>, Member, IEEE. Vol.8/No.1 (2016) INTERNETWORKING INDONESIA JOURNAL 65 ISSN: 1942-9703 / © 2016 IIJ EEG-Based Brain-Controlled Wheelchair with Four Different Stimuli Frequencies </a:t>
            </a:r>
          </a:p>
          <a:p>
            <a:r>
              <a:rPr lang="en-US" dirty="0" smtClean="0"/>
              <a:t>[7] </a:t>
            </a:r>
            <a:r>
              <a:rPr lang="en-US" dirty="0"/>
              <a:t>International Review on Modelling and Simulations (I.RE.MO.S.), Vol. 14, N. 1 ISSN 1974-9821 February 2021 Copyright © 2021 Praise Worthy Prize </a:t>
            </a:r>
            <a:r>
              <a:rPr lang="en-US" dirty="0" err="1"/>
              <a:t>S.r.l</a:t>
            </a:r>
            <a:r>
              <a:rPr lang="en-US" dirty="0"/>
              <a:t>. - All rights reserved https://doi.org/10.15866/iremos.v14i1.17842 18 Mind-Wave Wheelchair System M0azen </a:t>
            </a:r>
            <a:r>
              <a:rPr lang="en-US" dirty="0" err="1"/>
              <a:t>Abuzaher</a:t>
            </a:r>
            <a:r>
              <a:rPr lang="en-US" dirty="0"/>
              <a:t>, Jamil Al-</a:t>
            </a:r>
            <a:r>
              <a:rPr lang="en-US" dirty="0" err="1"/>
              <a:t>Azzeh</a:t>
            </a:r>
            <a:r>
              <a:rPr lang="en-US" dirty="0"/>
              <a:t>. </a:t>
            </a:r>
          </a:p>
          <a:p>
            <a:r>
              <a:rPr lang="en-US" dirty="0" smtClean="0"/>
              <a:t>[8] </a:t>
            </a:r>
            <a:r>
              <a:rPr lang="en-US" dirty="0"/>
              <a:t>https://www.researchgate.net/figure/Brain-Waves-Frequencies_fig1_254256161</a:t>
            </a:r>
          </a:p>
          <a:p>
            <a:r>
              <a:rPr lang="en-US" dirty="0" smtClean="0"/>
              <a:t>[9] </a:t>
            </a:r>
            <a:r>
              <a:rPr lang="en-US" dirty="0">
                <a:hlinkClick r:id="rId6"/>
              </a:rPr>
              <a:t>https://www.electrical4u.com/butterworth-filter/</a:t>
            </a:r>
            <a:endParaRPr lang="en-US" dirty="0"/>
          </a:p>
          <a:p>
            <a:r>
              <a:rPr lang="en-US" dirty="0" smtClean="0"/>
              <a:t>[10] </a:t>
            </a:r>
            <a:r>
              <a:rPr lang="en-US" dirty="0">
                <a:hlinkClick r:id="rId7"/>
              </a:rPr>
              <a:t>https://www.electrical4u.com/band-stop-notch-filter/</a:t>
            </a:r>
            <a:r>
              <a:rPr lang="en-US" dirty="0"/>
              <a:t> </a:t>
            </a:r>
          </a:p>
          <a:p>
            <a:r>
              <a:rPr lang="en-US" dirty="0"/>
              <a:t>[</a:t>
            </a:r>
            <a:r>
              <a:rPr lang="en-US" dirty="0" smtClean="0"/>
              <a:t>11]NeuroTechX-McGill-2019/offline/data/March </a:t>
            </a:r>
            <a:r>
              <a:rPr lang="en-US" dirty="0"/>
              <a:t>4/11_NoJaw_Rest_Left_Right_5secs</a:t>
            </a:r>
          </a:p>
          <a:p>
            <a:r>
              <a:rPr lang="en-US" dirty="0"/>
              <a:t>[</a:t>
            </a:r>
            <a:r>
              <a:rPr lang="en-US" dirty="0" smtClean="0"/>
              <a:t>12] </a:t>
            </a:r>
            <a:r>
              <a:rPr lang="en-US" dirty="0">
                <a:hlinkClick r:id="rId8"/>
              </a:rPr>
              <a:t>https://github.com/NTX-McGill/NeuroTechX-McGill-2019/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3387" y="1873012"/>
            <a:ext cx="8915399" cy="16845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53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ANY QUESTIONS?</a:t>
            </a:r>
            <a:endParaRPr lang="en-US" sz="4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50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7856" y="1804457"/>
            <a:ext cx="8825657" cy="1915647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THANK YOU.</a:t>
            </a:r>
            <a:endParaRPr lang="en-US" sz="5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58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More Information (1/2)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3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More Information (2/2)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71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604" y="272315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Objective: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604" y="1885950"/>
            <a:ext cx="9518334" cy="3983144"/>
          </a:xfrm>
        </p:spPr>
        <p:txBody>
          <a:bodyPr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sz="2400" dirty="0" smtClean="0">
                <a:solidFill>
                  <a:schemeClr val="tx1"/>
                </a:solidFill>
              </a:rPr>
              <a:t>Designing</a:t>
            </a:r>
            <a:r>
              <a:rPr lang="en-US" sz="2400" dirty="0" smtClean="0">
                <a:solidFill>
                  <a:schemeClr val="tx1"/>
                </a:solidFill>
              </a:rPr>
              <a:t> reliable </a:t>
            </a:r>
            <a:r>
              <a:rPr lang="en-US" sz="2400" dirty="0">
                <a:solidFill>
                  <a:schemeClr val="tx1"/>
                </a:solidFill>
              </a:rPr>
              <a:t>and </a:t>
            </a:r>
            <a:r>
              <a:rPr lang="en-US" sz="2400" dirty="0" smtClean="0">
                <a:solidFill>
                  <a:schemeClr val="tx1"/>
                </a:solidFill>
              </a:rPr>
              <a:t>efficient Artificial </a:t>
            </a:r>
            <a:r>
              <a:rPr lang="en-US" sz="2400" dirty="0">
                <a:solidFill>
                  <a:schemeClr val="tx1"/>
                </a:solidFill>
              </a:rPr>
              <a:t>Intelligence </a:t>
            </a:r>
            <a:r>
              <a:rPr lang="en-US" sz="2400" dirty="0" smtClean="0">
                <a:solidFill>
                  <a:schemeClr val="tx1"/>
                </a:solidFill>
              </a:rPr>
              <a:t>(AI) based </a:t>
            </a:r>
            <a:r>
              <a:rPr lang="en-US" sz="2400" dirty="0">
                <a:solidFill>
                  <a:schemeClr val="tx1"/>
                </a:solidFill>
              </a:rPr>
              <a:t>Brain Controlled Wheelchair </a:t>
            </a:r>
            <a:r>
              <a:rPr lang="en-US" sz="2400" dirty="0" smtClean="0">
                <a:solidFill>
                  <a:schemeClr val="tx1"/>
                </a:solidFill>
              </a:rPr>
              <a:t>for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Locked-In Syndrome </a:t>
            </a:r>
            <a:r>
              <a:rPr lang="en-US" sz="2400" dirty="0" smtClean="0">
                <a:solidFill>
                  <a:schemeClr val="tx1"/>
                </a:solidFill>
              </a:rPr>
              <a:t>Patients to improve  </a:t>
            </a:r>
            <a:r>
              <a:rPr lang="en-US" sz="2400" dirty="0">
                <a:solidFill>
                  <a:schemeClr val="tx1"/>
                </a:solidFill>
              </a:rPr>
              <a:t>their </a:t>
            </a:r>
            <a:r>
              <a:rPr lang="en-US" sz="2400" dirty="0" smtClean="0">
                <a:solidFill>
                  <a:schemeClr val="tx1"/>
                </a:solidFill>
              </a:rPr>
              <a:t>mobility.”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09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342" y="272316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Key </a:t>
            </a:r>
            <a:r>
              <a:rPr lang="en-US" sz="4400" b="1" dirty="0" smtClean="0">
                <a:solidFill>
                  <a:schemeClr val="tx1"/>
                </a:solidFill>
              </a:rPr>
              <a:t>Contributions: 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1605" y="2017184"/>
            <a:ext cx="10058400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Jaw Movements Detection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AI based Signal Classification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EEG Headset integration with </a:t>
            </a:r>
            <a:r>
              <a:rPr lang="en-US" dirty="0" err="1" smtClean="0"/>
              <a:t>Arduino</a:t>
            </a:r>
            <a:r>
              <a:rPr lang="en-US" dirty="0" smtClean="0"/>
              <a:t> UNO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Wheelchair Model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0" y="317285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What is LIS</a:t>
            </a:r>
            <a:r>
              <a:rPr lang="en-US" sz="4400" b="1" dirty="0" smtClean="0">
                <a:solidFill>
                  <a:schemeClr val="tx1"/>
                </a:solidFill>
              </a:rPr>
              <a:t>? </a:t>
            </a:r>
            <a:r>
              <a:rPr lang="en-US" sz="4400" b="1" dirty="0" smtClean="0">
                <a:solidFill>
                  <a:schemeClr val="tx1"/>
                </a:solidFill>
              </a:rPr>
              <a:t>[1]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588" y="1768042"/>
            <a:ext cx="9884092" cy="4504171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Locked-In Syndrome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dirty="0" smtClean="0"/>
              <a:t>Serious </a:t>
            </a:r>
            <a:r>
              <a:rPr lang="en-US" dirty="0"/>
              <a:t>N</a:t>
            </a:r>
            <a:r>
              <a:rPr lang="en-US" dirty="0" smtClean="0"/>
              <a:t>eurological </a:t>
            </a:r>
            <a:r>
              <a:rPr lang="en-US" dirty="0" smtClean="0"/>
              <a:t>Disorder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Causes</a:t>
            </a:r>
            <a:r>
              <a:rPr lang="en-US" dirty="0"/>
              <a:t>: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Damage Pons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Tumors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Amyotrophic lateral Sclerosis (ALS</a:t>
            </a:r>
            <a:r>
              <a:rPr lang="en-US" dirty="0" smtClean="0"/>
              <a:t>)</a:t>
            </a: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 LIS Patients: [1][4]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</a:t>
            </a:r>
            <a:r>
              <a:rPr lang="en-US" dirty="0" smtClean="0"/>
              <a:t>Survival expectance up to 5-10 years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Possess </a:t>
            </a:r>
            <a:r>
              <a:rPr lang="en-US" dirty="0"/>
              <a:t>Cognitive Abilities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Lack of Voluntary Movement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 Eyes ,</a:t>
            </a:r>
            <a:r>
              <a:rPr lang="en-US" dirty="0" smtClean="0"/>
              <a:t>Jaw Movement , posses few </a:t>
            </a:r>
            <a:r>
              <a:rPr lang="en-US" dirty="0"/>
              <a:t>Organ’s </a:t>
            </a:r>
            <a:r>
              <a:rPr lang="en-US" dirty="0" smtClean="0"/>
              <a:t>Sensation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03" y="2064060"/>
            <a:ext cx="2034978" cy="2427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/>
          <p:nvPr/>
        </p:nvSpPr>
        <p:spPr>
          <a:xfrm>
            <a:off x="9594322" y="1768042"/>
            <a:ext cx="1508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Pons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00052" y="4551887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Pons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673750" y="3943251"/>
            <a:ext cx="783677" cy="705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078155" y="4924275"/>
            <a:ext cx="2377878" cy="391793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Tracery MRI Results </a:t>
            </a:r>
            <a:r>
              <a:rPr lang="en-US" dirty="0" smtClean="0"/>
              <a:t>[3]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740" y="2008673"/>
            <a:ext cx="2088394" cy="1169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3" name="Rectangle 32"/>
          <p:cNvSpPr/>
          <p:nvPr/>
        </p:nvSpPr>
        <p:spPr>
          <a:xfrm>
            <a:off x="6439884" y="3188274"/>
            <a:ext cx="2638271" cy="377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Neurological Disorder </a:t>
            </a:r>
            <a:r>
              <a:rPr lang="en-US" dirty="0" smtClean="0">
                <a:solidFill>
                  <a:schemeClr val="tx1"/>
                </a:solidFill>
              </a:rPr>
              <a:t>[2]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5740" y="3810091"/>
            <a:ext cx="1978440" cy="15059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95377" y="5316068"/>
            <a:ext cx="19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Tony </a:t>
            </a:r>
            <a:r>
              <a:rPr lang="en-US" dirty="0" err="1" smtClean="0"/>
              <a:t>Nicklinson</a:t>
            </a:r>
            <a:r>
              <a:rPr lang="en-US" dirty="0" smtClean="0"/>
              <a:t> </a:t>
            </a:r>
            <a:r>
              <a:rPr lang="en-US" dirty="0" smtClean="0"/>
              <a:t>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4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33" grpId="0" animBg="1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8016" y="1152600"/>
            <a:ext cx="9404723" cy="1133550"/>
          </a:xfrm>
        </p:spPr>
        <p:txBody>
          <a:bodyPr>
            <a:normAutofit fontScale="90000"/>
          </a:bodyPr>
          <a:lstStyle/>
          <a:p>
            <a:r>
              <a:rPr lang="en-US" sz="4400" b="1" dirty="0" smtClean="0">
                <a:solidFill>
                  <a:schemeClr val="tx1"/>
                </a:solidFill>
                <a:cs typeface="Arial" panose="020B0604020202020204" pitchFamily="34" charset="0"/>
              </a:rPr>
              <a:t>LIS Treatments: </a:t>
            </a:r>
            <a:r>
              <a:rPr lang="en-US" sz="4400" b="1" dirty="0">
                <a:solidFill>
                  <a:schemeClr val="tx1"/>
                </a:solidFill>
                <a:cs typeface="Arial" panose="020B0604020202020204" pitchFamily="34" charset="0"/>
              </a:rPr>
              <a:t/>
            </a:r>
            <a:br>
              <a:rPr lang="en-US" sz="4400" b="1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sz="44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3336" y="1943100"/>
            <a:ext cx="9812339" cy="480060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20"/>
          <a:stretch/>
        </p:blipFill>
        <p:spPr>
          <a:xfrm>
            <a:off x="1168462" y="2729691"/>
            <a:ext cx="1326978" cy="1294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439" y="2729691"/>
            <a:ext cx="1486875" cy="148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88" y="2904150"/>
            <a:ext cx="1119984" cy="11199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" t="656" b="22368"/>
          <a:stretch/>
        </p:blipFill>
        <p:spPr>
          <a:xfrm>
            <a:off x="5539045" y="2788847"/>
            <a:ext cx="1609113" cy="1283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23" y="2937864"/>
            <a:ext cx="1200571" cy="1200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558"/>
          <a:stretch/>
        </p:blipFill>
        <p:spPr>
          <a:xfrm>
            <a:off x="8335738" y="2994548"/>
            <a:ext cx="1217111" cy="1117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840" y="2757487"/>
            <a:ext cx="1392788" cy="1392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66483" y="4158464"/>
            <a:ext cx="1209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Cure </a:t>
            </a:r>
          </a:p>
          <a:p>
            <a:r>
              <a:rPr lang="en-US" dirty="0" smtClean="0"/>
              <a:t>or </a:t>
            </a:r>
          </a:p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775236" y="4126584"/>
            <a:ext cx="987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 </a:t>
            </a:r>
          </a:p>
          <a:p>
            <a:r>
              <a:rPr lang="en-US" dirty="0" smtClean="0"/>
              <a:t>Therapy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01621" y="4126584"/>
            <a:ext cx="977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Physical </a:t>
            </a:r>
          </a:p>
          <a:p>
            <a:r>
              <a:rPr lang="en-US" dirty="0" smtClean="0"/>
              <a:t>Therapy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00378" y="4112298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Nutritional support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20531" y="4107357"/>
            <a:ext cx="101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Comfort </a:t>
            </a:r>
          </a:p>
          <a:p>
            <a:r>
              <a:rPr lang="en-US" dirty="0" smtClean="0"/>
              <a:t>Care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795724" y="4097466"/>
            <a:ext cx="1562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Prevention of</a:t>
            </a:r>
          </a:p>
          <a:p>
            <a:r>
              <a:rPr lang="en-US" dirty="0" smtClean="0"/>
              <a:t> Respiratory</a:t>
            </a:r>
          </a:p>
          <a:p>
            <a:r>
              <a:rPr lang="en-US" dirty="0" smtClean="0"/>
              <a:t> Complications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4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58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What is Artificial Intelligence?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880" y="1453824"/>
            <a:ext cx="10504170" cy="459517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Capability </a:t>
            </a:r>
            <a:r>
              <a:rPr lang="en-US" dirty="0" smtClean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thinking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Acting </a:t>
            </a:r>
            <a:r>
              <a:rPr lang="en-US" dirty="0" smtClean="0">
                <a:solidFill>
                  <a:schemeClr val="tx1"/>
                </a:solidFill>
              </a:rPr>
              <a:t>rationally and </a:t>
            </a:r>
            <a:r>
              <a:rPr lang="en-US" dirty="0" smtClean="0">
                <a:solidFill>
                  <a:schemeClr val="tx1"/>
                </a:solidFill>
              </a:rPr>
              <a:t>humanely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 Machine Learning is subset of AI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1"/>
                </a:solidFill>
              </a:rPr>
              <a:t>Uses: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Optimizing </a:t>
            </a:r>
            <a:r>
              <a:rPr lang="en-US" dirty="0"/>
              <a:t>the </a:t>
            </a:r>
            <a:r>
              <a:rPr lang="en-US" dirty="0" smtClean="0"/>
              <a:t>search within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Logic-chains </a:t>
            </a:r>
            <a:r>
              <a:rPr lang="en-US" dirty="0"/>
              <a:t>for if-then reasoning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Pattern-detection</a:t>
            </a:r>
            <a:r>
              <a:rPr lang="en-US" dirty="0"/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Probabilistic </a:t>
            </a:r>
            <a:r>
              <a:rPr lang="en-US" dirty="0"/>
              <a:t>models for predicting future outcomes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91" y="1919922"/>
            <a:ext cx="1577816" cy="1577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288" y="3680300"/>
            <a:ext cx="4703762" cy="24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0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7317" y="309252"/>
            <a:ext cx="10058400" cy="1450757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Brain-Controlled Wheelchair </a:t>
            </a:r>
            <a:r>
              <a:rPr lang="en-US" sz="4000" b="1" dirty="0" smtClean="0">
                <a:solidFill>
                  <a:schemeClr val="tx1"/>
                </a:solidFill>
              </a:rPr>
              <a:t>for </a:t>
            </a:r>
            <a:r>
              <a:rPr lang="en-US" sz="4000" b="1" dirty="0" smtClean="0">
                <a:solidFill>
                  <a:schemeClr val="tx1"/>
                </a:solidFill>
              </a:rPr>
              <a:t>Disabled [5]: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012" y="1860022"/>
            <a:ext cx="10212705" cy="4997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Attention level and Eye blink Encounter for wheelchair movement using EEG Headset.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Working </a:t>
            </a:r>
            <a:r>
              <a:rPr lang="en-US" dirty="0">
                <a:solidFill>
                  <a:schemeClr val="tx1"/>
                </a:solidFill>
              </a:rPr>
              <a:t>Principle: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Fast </a:t>
            </a:r>
            <a:r>
              <a:rPr lang="en-US" dirty="0">
                <a:solidFill>
                  <a:schemeClr val="tx1"/>
                </a:solidFill>
              </a:rPr>
              <a:t>Fourier Transform (FFT) </a:t>
            </a:r>
            <a:r>
              <a:rPr lang="en-US" dirty="0" smtClean="0">
                <a:solidFill>
                  <a:schemeClr val="tx1"/>
                </a:solidFill>
              </a:rPr>
              <a:t>analysis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Hardware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Neurosky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MindWave</a:t>
            </a:r>
            <a:r>
              <a:rPr lang="en-US" dirty="0" smtClean="0">
                <a:solidFill>
                  <a:schemeClr val="tx1"/>
                </a:solidFill>
              </a:rPr>
              <a:t> EEG headset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Arduino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WheelChair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 Limitation</a:t>
            </a:r>
            <a:r>
              <a:rPr lang="en-US" dirty="0">
                <a:solidFill>
                  <a:schemeClr val="tx1"/>
                </a:solidFill>
              </a:rPr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No AI based algorithm is implemented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63" y="2314576"/>
            <a:ext cx="5894254" cy="3207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5015" y="5337315"/>
            <a:ext cx="554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Flow Chart Block Diagram of Brain Controlled Wheelchair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3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16579</TotalTime>
  <Words>1368</Words>
  <Application>Microsoft Office PowerPoint</Application>
  <PresentationFormat>Widescreen</PresentationFormat>
  <Paragraphs>299</Paragraphs>
  <Slides>34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Wingdings</vt:lpstr>
      <vt:lpstr>Retrospect</vt:lpstr>
      <vt:lpstr>AI BASED BRAIN CONTROLLED WHEEL CHAIR</vt:lpstr>
      <vt:lpstr>Outline:</vt:lpstr>
      <vt:lpstr>Problem Statement:</vt:lpstr>
      <vt:lpstr>Objective:</vt:lpstr>
      <vt:lpstr>Key Contributions: </vt:lpstr>
      <vt:lpstr>What is LIS? [1]</vt:lpstr>
      <vt:lpstr>LIS Treatments:  </vt:lpstr>
      <vt:lpstr>What is Artificial Intelligence?</vt:lpstr>
      <vt:lpstr>Brain-Controlled Wheelchair for Disabled [5]:</vt:lpstr>
      <vt:lpstr>Related Work:</vt:lpstr>
      <vt:lpstr> Proposed Methodology:</vt:lpstr>
      <vt:lpstr>  Data Acquisition (1/2)</vt:lpstr>
      <vt:lpstr>Data Acquisition (2/2)</vt:lpstr>
      <vt:lpstr>Signal Processing</vt:lpstr>
      <vt:lpstr>Machine Learning</vt:lpstr>
      <vt:lpstr>Data Sets [11] [12]</vt:lpstr>
      <vt:lpstr>Model Structure </vt:lpstr>
      <vt:lpstr> Model </vt:lpstr>
      <vt:lpstr>Validation</vt:lpstr>
      <vt:lpstr>ML to C-Code Implementation</vt:lpstr>
      <vt:lpstr>Hardware Working Diagram</vt:lpstr>
      <vt:lpstr>Project Hardware</vt:lpstr>
      <vt:lpstr>Hardware Components:</vt:lpstr>
      <vt:lpstr>Results</vt:lpstr>
      <vt:lpstr>Project Working Video</vt:lpstr>
      <vt:lpstr>Summary</vt:lpstr>
      <vt:lpstr>Limitations</vt:lpstr>
      <vt:lpstr>Future Work</vt:lpstr>
      <vt:lpstr>Project Timeline</vt:lpstr>
      <vt:lpstr>Bibliography</vt:lpstr>
      <vt:lpstr>    ANY QUESTIONS?</vt:lpstr>
      <vt:lpstr>THANK YOU.</vt:lpstr>
      <vt:lpstr>More Information (1/2)</vt:lpstr>
      <vt:lpstr>More Information (2/2)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BASED BRAIN CONTROLLED WHEEL CHAIR</dc:title>
  <dc:creator>dell</dc:creator>
  <cp:lastModifiedBy>dell</cp:lastModifiedBy>
  <cp:revision>415</cp:revision>
  <dcterms:created xsi:type="dcterms:W3CDTF">2021-11-30T21:08:34Z</dcterms:created>
  <dcterms:modified xsi:type="dcterms:W3CDTF">2022-07-03T11:21:59Z</dcterms:modified>
</cp:coreProperties>
</file>